
<file path=[Content_Types].xml><?xml version="1.0" encoding="utf-8"?>
<Types xmlns="http://schemas.openxmlformats.org/package/2006/content-types">
  <Default Extension="emf" ContentType="image/x-emf"/>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68" r:id="rId2"/>
    <p:sldId id="503" r:id="rId3"/>
    <p:sldId id="499" r:id="rId4"/>
    <p:sldId id="504" r:id="rId5"/>
    <p:sldId id="502" r:id="rId6"/>
    <p:sldId id="508" r:id="rId7"/>
    <p:sldId id="509" r:id="rId8"/>
    <p:sldId id="511" r:id="rId9"/>
    <p:sldId id="505" r:id="rId10"/>
    <p:sldId id="264"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78AC-7A1C-47E9-8ECD-37F210CED671}" v="405" dt="2023-03-06T02:20:55.275"/>
    <p1510:client id="{71AB1621-AE39-4E1E-9446-FD2D32921D5F}" v="2698" dt="2023-03-05T23:52:26.282"/>
    <p1510:client id="{72CB7152-1FD7-6EA9-067C-6AAD7D7605BB}" v="426" dt="2023-03-05T02:08:11.262"/>
    <p1510:client id="{B76BBDCE-4CAF-AF15-A691-965F90B7ABF1}" v="47" dt="2023-03-06T03:03:2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5/05/2023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5/05/2023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0679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5/05/2023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5/05/2023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a:solidFill>
                  <a:schemeClr val="tx1">
                    <a:lumMod val="75000"/>
                    <a:lumOff val="25000"/>
                  </a:schemeClr>
                </a:solidFill>
                <a:latin typeface="Work Sans" pitchFamily="2" charset="77"/>
              </a:rPr>
              <a:t>Your Bar</a:t>
            </a: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pic>
        <p:nvPicPr>
          <p:cNvPr id="4" name="Imagen 3">
            <a:extLst>
              <a:ext uri="{FF2B5EF4-FFF2-40B4-BE49-F238E27FC236}">
                <a16:creationId xmlns:a16="http://schemas.microsoft.com/office/drawing/2014/main" id="{7D79D090-9EB6-582A-6FB0-A7B450F6076C}"/>
              </a:ext>
            </a:extLst>
          </p:cNvPr>
          <p:cNvPicPr>
            <a:picLocks noChangeAspect="1"/>
          </p:cNvPicPr>
          <p:nvPr/>
        </p:nvPicPr>
        <p:blipFill>
          <a:blip r:embed="rId3"/>
          <a:stretch>
            <a:fillRect/>
          </a:stretch>
        </p:blipFill>
        <p:spPr>
          <a:xfrm>
            <a:off x="6567014" y="2640328"/>
            <a:ext cx="1859778" cy="1580413"/>
          </a:xfrm>
          <a:prstGeom prst="rect">
            <a:avLst/>
          </a:prstGeom>
        </p:spPr>
      </p:pic>
      <p:pic>
        <p:nvPicPr>
          <p:cNvPr id="8" name="Imagen 7">
            <a:extLst>
              <a:ext uri="{FF2B5EF4-FFF2-40B4-BE49-F238E27FC236}">
                <a16:creationId xmlns:a16="http://schemas.microsoft.com/office/drawing/2014/main" id="{D997460B-7C32-F58B-BC73-134B1C380AC3}"/>
              </a:ext>
            </a:extLst>
          </p:cNvPr>
          <p:cNvPicPr>
            <a:picLocks noChangeAspect="1"/>
          </p:cNvPicPr>
          <p:nvPr/>
        </p:nvPicPr>
        <p:blipFill>
          <a:blip r:embed="rId4"/>
          <a:stretch>
            <a:fillRect/>
          </a:stretch>
        </p:blipFill>
        <p:spPr>
          <a:xfrm>
            <a:off x="8278025" y="2591640"/>
            <a:ext cx="2349166" cy="1761253"/>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73036" y="675443"/>
            <a:ext cx="3845925"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Y</a:t>
            </a:r>
            <a:r>
              <a:rPr lang="es-CO" sz="7200" dirty="0">
                <a:solidFill>
                  <a:schemeClr val="bg1"/>
                </a:solidFill>
                <a:effectLst>
                  <a:outerShdw blurRad="38100" dist="38100" dir="2700000" algn="tl">
                    <a:srgbClr val="000000">
                      <a:alpha val="43137"/>
                    </a:srgbClr>
                  </a:outerShdw>
                </a:effectLst>
                <a:latin typeface="Work Sans Light" pitchFamily="2" charset="77"/>
              </a:rPr>
              <a:t>our Bar</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lIns="91440" tIns="45720" rIns="91440" bIns="45720" rtlCol="0" anchor="t">
            <a:spAutoFit/>
          </a:bodyPr>
          <a:lstStyle/>
          <a:p>
            <a:pPr algn="ctr"/>
            <a:r>
              <a:rPr lang="es-ES" sz="1600" dirty="0" err="1">
                <a:solidFill>
                  <a:schemeClr val="bg1"/>
                </a:solidFill>
                <a:effectLst>
                  <a:outerShdw blurRad="38100" dist="38100" dir="2700000" algn="tl">
                    <a:srgbClr val="000000">
                      <a:alpha val="43137"/>
                    </a:srgbClr>
                  </a:outerShdw>
                </a:effectLst>
                <a:latin typeface="Work Sans Light"/>
              </a:rPr>
              <a:t>Wilian</a:t>
            </a:r>
            <a:r>
              <a:rPr lang="es-ES" sz="1600" dirty="0">
                <a:solidFill>
                  <a:schemeClr val="bg1"/>
                </a:solidFill>
                <a:effectLst>
                  <a:outerShdw blurRad="38100" dist="38100" dir="2700000" algn="tl">
                    <a:srgbClr val="000000">
                      <a:alpha val="43137"/>
                    </a:srgbClr>
                  </a:outerShdw>
                </a:effectLst>
                <a:latin typeface="Work Sans Light"/>
              </a:rPr>
              <a:t> Moreno</a:t>
            </a:r>
          </a:p>
          <a:p>
            <a:pPr algn="ctr"/>
            <a:r>
              <a:rPr lang="es-ES" sz="1600" dirty="0">
                <a:solidFill>
                  <a:schemeClr val="bg1"/>
                </a:solidFill>
                <a:effectLst>
                  <a:outerShdw blurRad="38100" dist="38100" dir="2700000" algn="tl">
                    <a:srgbClr val="000000">
                      <a:alpha val="43137"/>
                    </a:srgbClr>
                  </a:outerShdw>
                </a:effectLst>
                <a:latin typeface="Work Sans Light"/>
              </a:rPr>
              <a:t>Salamanca santiago </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a:rPr>
              <a:t>Acosta brayan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063353" y="741521"/>
            <a:ext cx="2952260" cy="126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63353" y="46623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820448" y="1289953"/>
            <a:ext cx="3854368" cy="4278094"/>
          </a:xfrm>
          <a:prstGeom prst="rect">
            <a:avLst/>
          </a:prstGeom>
          <a:noFill/>
        </p:spPr>
        <p:txBody>
          <a:bodyPr wrap="square" lIns="91440" tIns="45720" rIns="91440" bIns="45720" rtlCol="0" anchor="t">
            <a:spAutoFit/>
          </a:bodyPr>
          <a:lstStyle/>
          <a:p>
            <a:r>
              <a:rPr lang="es-ES" sz="1600" b="0" i="0" dirty="0">
                <a:solidFill>
                  <a:srgbClr val="374151"/>
                </a:solidFill>
                <a:effectLst/>
                <a:latin typeface="Söhne"/>
              </a:rPr>
              <a:t>La administración de inventario es una tarea esencial en cualquier negocio, ya que permite a los propietarios mantener un control adecuado sobre sus productos y garantizar que siempre haya suficiente stock para satisfacer la demanda de los clientes</a:t>
            </a:r>
          </a:p>
          <a:p>
            <a:endParaRPr lang="es-ES" sz="1600" dirty="0">
              <a:latin typeface="Work Sans Light"/>
            </a:endParaRPr>
          </a:p>
          <a:p>
            <a:r>
              <a:rPr lang="es-ES" sz="1600" b="0" i="0" dirty="0">
                <a:solidFill>
                  <a:srgbClr val="374151"/>
                </a:solidFill>
                <a:effectLst/>
                <a:latin typeface="Söhne"/>
              </a:rPr>
              <a:t>Este proyecto busca desarrollar una solución tecnológica que permita a los propietarios de pequeñas empresas agilizar y simplificar sus tareas administrativas, al mismo tiempo que mejora su eficiencia en el manejo de inventario. En este documento, se presentará la propuesta de este proyecto, incluyendo sus objetivos, alcance, metodología y recursos necesarios para su implementación.</a:t>
            </a:r>
            <a:endParaRPr lang="es-ES" sz="1600" dirty="0">
              <a:latin typeface="Work Sans Light" pitchFamily="2" charset="77"/>
            </a:endParaRPr>
          </a:p>
        </p:txBody>
      </p:sp>
      <p:pic>
        <p:nvPicPr>
          <p:cNvPr id="2" name="Imagen 1">
            <a:extLst>
              <a:ext uri="{FF2B5EF4-FFF2-40B4-BE49-F238E27FC236}">
                <a16:creationId xmlns:a16="http://schemas.microsoft.com/office/drawing/2014/main" id="{59FD9438-3775-F9BE-7BA2-0449E853AC71}"/>
              </a:ext>
            </a:extLst>
          </p:cNvPr>
          <p:cNvPicPr>
            <a:picLocks noChangeAspect="1"/>
          </p:cNvPicPr>
          <p:nvPr/>
        </p:nvPicPr>
        <p:blipFill rotWithShape="1">
          <a:blip r:embed="rId4"/>
          <a:srcRect r="20335"/>
          <a:stretch/>
        </p:blipFill>
        <p:spPr>
          <a:xfrm>
            <a:off x="5463332" y="1248903"/>
            <a:ext cx="6414612" cy="5292968"/>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Work Sans Medium" pitchFamily="2" charset="77"/>
              </a:rPr>
              <a:t>Y</a:t>
            </a:r>
            <a:r>
              <a:rPr lang="es-CO" dirty="0">
                <a:solidFill>
                  <a:schemeClr val="bg1"/>
                </a:solidFill>
                <a:latin typeface="Work Sans Medium" pitchFamily="2" charset="77"/>
              </a:rPr>
              <a:t>our Bar</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endParaRPr lang="es-CO" sz="160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7" name="Imagen 6">
            <a:extLst>
              <a:ext uri="{FF2B5EF4-FFF2-40B4-BE49-F238E27FC236}">
                <a16:creationId xmlns:a16="http://schemas.microsoft.com/office/drawing/2014/main" id="{49FCDBA7-5D8F-3CD1-2962-DECC9C6D1B3F}"/>
              </a:ext>
            </a:extLst>
          </p:cNvPr>
          <p:cNvPicPr>
            <a:picLocks noChangeAspect="1"/>
          </p:cNvPicPr>
          <p:nvPr/>
        </p:nvPicPr>
        <p:blipFill>
          <a:blip r:embed="rId3"/>
          <a:stretch>
            <a:fillRect/>
          </a:stretch>
        </p:blipFill>
        <p:spPr>
          <a:xfrm>
            <a:off x="1405542" y="3114781"/>
            <a:ext cx="1859778" cy="1580413"/>
          </a:xfrm>
          <a:prstGeom prst="rect">
            <a:avLst/>
          </a:prstGeom>
        </p:spPr>
      </p:pic>
      <p:pic>
        <p:nvPicPr>
          <p:cNvPr id="9" name="Imagen 8">
            <a:extLst>
              <a:ext uri="{FF2B5EF4-FFF2-40B4-BE49-F238E27FC236}">
                <a16:creationId xmlns:a16="http://schemas.microsoft.com/office/drawing/2014/main" id="{4C1C065B-640C-A5E1-7509-E850F0C4042D}"/>
              </a:ext>
            </a:extLst>
          </p:cNvPr>
          <p:cNvPicPr>
            <a:picLocks noChangeAspect="1"/>
          </p:cNvPicPr>
          <p:nvPr/>
        </p:nvPicPr>
        <p:blipFill>
          <a:blip r:embed="rId4"/>
          <a:stretch>
            <a:fillRect/>
          </a:stretch>
        </p:blipFill>
        <p:spPr>
          <a:xfrm>
            <a:off x="3091509" y="3132414"/>
            <a:ext cx="2349166" cy="1761253"/>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815882"/>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ES" sz="1600" b="0" i="0" dirty="0">
                <a:solidFill>
                  <a:srgbClr val="374151"/>
                </a:solidFill>
                <a:effectLst/>
                <a:latin typeface="Söhne"/>
              </a:rPr>
              <a:t>El establecimiento "Bel Ange", ubicado en Soacha, se dedica a la comercialización y servicio al cliente de licores y coctelería, enfocado en la temática del rock. A pesar de ofrecer un servicio de calidad, el negocio enfrenta un problema en el registro de sus actividades económicas, como ventas, facturación, ganancias, inversión e inventario. Esto afecta directamente a la administración del negocio, ya que no se tiene un control efectivo de estas actividades esenciales para su funcionamiento. A través de una entrevista al dueño del establecimiento, se ha podido validar estas necesidades y se ha identificado como procesos críticos para su funcionamiento la compra de licores e insumos, venta, proceso de contabilidad y facturación</a:t>
            </a:r>
            <a:endParaRPr lang="es-MX" sz="1600" dirty="0">
              <a:solidFill>
                <a:srgbClr val="FF0000"/>
              </a:solidFill>
              <a:latin typeface="Work Sans Light"/>
            </a:endParaRPr>
          </a:p>
        </p:txBody>
      </p:sp>
      <p:pic>
        <p:nvPicPr>
          <p:cNvPr id="3" name="Imagen 2">
            <a:extLst>
              <a:ext uri="{FF2B5EF4-FFF2-40B4-BE49-F238E27FC236}">
                <a16:creationId xmlns:a16="http://schemas.microsoft.com/office/drawing/2014/main" id="{731BD724-797C-5526-8B01-74A3F2AE0F73}"/>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7" name="Imagen 6">
            <a:extLst>
              <a:ext uri="{FF2B5EF4-FFF2-40B4-BE49-F238E27FC236}">
                <a16:creationId xmlns:a16="http://schemas.microsoft.com/office/drawing/2014/main" id="{9684476C-9834-1441-183D-C69C91012801}"/>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351811"/>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67110" y="908590"/>
            <a:ext cx="5042916" cy="2800767"/>
          </a:xfrm>
          <a:prstGeom prst="rect">
            <a:avLst/>
          </a:prstGeom>
          <a:noFill/>
        </p:spPr>
        <p:txBody>
          <a:bodyPr wrap="square" lIns="91440" tIns="45720" rIns="91440" bIns="45720" rtlCol="0" anchor="t">
            <a:spAutoFit/>
          </a:bodyPr>
          <a:lstStyle/>
          <a:p>
            <a:r>
              <a:rPr lang="es-ES" sz="1600" dirty="0">
                <a:latin typeface="Arial" panose="020B0604020202020204" pitchFamily="34" charset="0"/>
                <a:cs typeface="Arial" panose="020B0604020202020204" pitchFamily="34" charset="0"/>
              </a:rPr>
              <a:t>S</a:t>
            </a:r>
            <a:r>
              <a:rPr lang="es-ES" sz="1600" i="0" dirty="0">
                <a:effectLst/>
                <a:latin typeface="Arial" panose="020B0604020202020204" pitchFamily="34" charset="0"/>
                <a:cs typeface="Arial" panose="020B0604020202020204" pitchFamily="34" charset="0"/>
              </a:rPr>
              <a:t>e busca mejorar la eficiencia en la administración del negocio y simplificar el registro de las actividades económicas esenciales para su funcionamiento. El sistema permitirá, además, tener un registro actualizado constante por cada mesa del establecimiento, lo que permitirá conocer en tiempo real los productos que se han consumido. Con la implementación de este proyecto, se espera mejorar significativamente la gestión del negocio y aumentar su rentabilidad a través de la optimización de sus procesos administrativos.</a:t>
            </a:r>
            <a:endParaRPr lang="es-MX" sz="1600"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22555" y="37384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11663" y="358110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11663" y="4129671"/>
            <a:ext cx="5413365" cy="329320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Gestionar los Usuarios de la Empresa </a:t>
            </a:r>
          </a:p>
          <a:p>
            <a:r>
              <a:rPr lang="es-MX" sz="1600" dirty="0">
                <a:latin typeface="Arial" panose="020B0604020202020204" pitchFamily="34" charset="0"/>
                <a:cs typeface="Arial" panose="020B0604020202020204" pitchFamily="34" charset="0"/>
              </a:rPr>
              <a:t>     (Administrador y auxiliar)</a:t>
            </a:r>
          </a:p>
          <a:p>
            <a:r>
              <a:rPr lang="es-MX"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Gestionar inventario del establecimiento </a:t>
            </a:r>
          </a:p>
          <a:p>
            <a:endParaRPr lang="es-MX"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Gestionar el registro de ventas</a:t>
            </a:r>
          </a:p>
          <a:p>
            <a:endParaRPr lang="es-MX"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Gestionar facturación</a:t>
            </a:r>
          </a:p>
          <a:p>
            <a:pPr marL="285750" indent="-285750">
              <a:buFont typeface="Arial" panose="020B0604020202020204" pitchFamily="34" charset="0"/>
              <a:buChar char="•"/>
            </a:pPr>
            <a:endParaRPr lang="es-MX"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Gestionar proveedores</a:t>
            </a:r>
          </a:p>
          <a:p>
            <a:endParaRPr lang="es-MX" sz="1600" dirty="0">
              <a:latin typeface="Work Sans Light"/>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a:t>
            </a:r>
            <a:endParaRPr lang="es-MX" dirty="0">
              <a:cs typeface="Calibri"/>
            </a:endParaRPr>
          </a:p>
        </p:txBody>
      </p:sp>
      <p:pic>
        <p:nvPicPr>
          <p:cNvPr id="12" name="Imagen 11">
            <a:extLst>
              <a:ext uri="{FF2B5EF4-FFF2-40B4-BE49-F238E27FC236}">
                <a16:creationId xmlns:a16="http://schemas.microsoft.com/office/drawing/2014/main" id="{0F70791A-F24A-F086-940A-04D9E3643120}"/>
              </a:ext>
            </a:extLst>
          </p:cNvPr>
          <p:cNvPicPr>
            <a:picLocks noChangeAspect="1"/>
          </p:cNvPicPr>
          <p:nvPr/>
        </p:nvPicPr>
        <p:blipFill rotWithShape="1">
          <a:blip r:embed="rId2"/>
          <a:srcRect r="20335"/>
          <a:stretch/>
        </p:blipFill>
        <p:spPr>
          <a:xfrm>
            <a:off x="5599134" y="1312277"/>
            <a:ext cx="6414612" cy="5292968"/>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pitchFamily="2" charset="77"/>
            </a:endParaRPr>
          </a:p>
          <a:p>
            <a:pPr algn="l"/>
            <a:br>
              <a:rPr lang="es-ES" sz="1600" b="0" i="0" dirty="0">
                <a:solidFill>
                  <a:srgbClr val="374151"/>
                </a:solidFill>
                <a:effectLst/>
                <a:latin typeface="Söhne"/>
              </a:rPr>
            </a:br>
            <a:r>
              <a:rPr lang="es-ES" sz="1600" b="0" i="0" dirty="0">
                <a:effectLst/>
                <a:latin typeface="Arial" panose="020B0604020202020204" pitchFamily="34" charset="0"/>
                <a:cs typeface="Arial" panose="020B0604020202020204" pitchFamily="34" charset="0"/>
              </a:rPr>
              <a:t>La implementación de un sistema de información para el control de la contabilidad, inventario, facturación y ventas en el Bar "Bel Ange" es una necesidad importante que surge de la problemática detectada en el manejo de las actividades económicas del establecimiento. Actualmente, el registro de estas actividades se realiza de forma manual con papel y bolígrafo, lo que no solo resulta en una tarea tediosa y propensa a errores, sino que también dificulta la toma de decisiones y el control efectivo de las operaciones del negocio.</a:t>
            </a:r>
          </a:p>
          <a:p>
            <a:pPr algn="l"/>
            <a:r>
              <a:rPr lang="es-ES" sz="1600" b="0" i="0" dirty="0">
                <a:effectLst/>
                <a:latin typeface="Arial" panose="020B0604020202020204" pitchFamily="34" charset="0"/>
                <a:cs typeface="Arial" panose="020B0604020202020204" pitchFamily="34" charset="0"/>
              </a:rPr>
              <a:t>La automatización de estas actividades mediante un sistema de información permitirá al administrador del Bar tener un control eficiente y actualizado de la contabilidad, inventario, facturación y ventas realizadas. Además, el sistema permitirá la generación de informes y estadísticas detalladas sobre el desempeño del negocio, lo que facilitará la toma de decisiones y la identificación de oportunidades de mejora.</a:t>
            </a:r>
          </a:p>
          <a:p>
            <a:pPr algn="l"/>
            <a:r>
              <a:rPr lang="es-ES" sz="1600" b="0" i="0" dirty="0">
                <a:effectLst/>
                <a:latin typeface="Arial" panose="020B0604020202020204" pitchFamily="34" charset="0"/>
                <a:cs typeface="Arial" panose="020B0604020202020204" pitchFamily="34" charset="0"/>
              </a:rPr>
              <a:t>La implementación de un sistema de información también mejorará la eficiencia y la productividad del negocio, al reducir el tiempo y los recursos requeridos para llevar a cabo estas actividades de manera manual. Por último, la implementación de esta solución tecnológica permitirá al Bar "Bel Ange" mantenerse a la vanguardia en cuanto a tecnología y competitividad en el mercado, lo que es fundamental para su éxito y crecimiento en el largo plazo.</a:t>
            </a: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6">
            <a:extLst>
              <a:ext uri="{FF2B5EF4-FFF2-40B4-BE49-F238E27FC236}">
                <a16:creationId xmlns:a16="http://schemas.microsoft.com/office/drawing/2014/main" id="{89F0652D-CC0D-8AA2-FF09-31D35C22AF35}"/>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6D02E88C-852C-5472-55CC-F28FFB2DDC88}"/>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046988"/>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pPr algn="l"/>
            <a:r>
              <a:rPr lang="es-ES" sz="1600" b="0" i="0" dirty="0">
                <a:effectLst/>
                <a:latin typeface="Arial" panose="020B0604020202020204" pitchFamily="34" charset="0"/>
                <a:cs typeface="Arial" panose="020B0604020202020204" pitchFamily="34" charset="0"/>
              </a:rPr>
              <a:t>El alcance del proyecto consiste en el diseño, desarrollo e implementación de un sistema de información para el control de la contabilidad, inventario, facturación y ventas del Bar "Bel Ange". El sistema estará compuesto por un conjunto de módulos que permitirán la gestión de usuarios, el registro de inventarios en ingresos y egresos, la gestión de registro de ventas, la facturación electrónica y la gestión de proveedores.</a:t>
            </a:r>
          </a:p>
          <a:p>
            <a:pPr algn="l"/>
            <a:r>
              <a:rPr lang="es-ES" sz="1600" b="0" i="0" dirty="0">
                <a:effectLst/>
                <a:latin typeface="Arial" panose="020B0604020202020204" pitchFamily="34" charset="0"/>
                <a:cs typeface="Arial" panose="020B0604020202020204" pitchFamily="34" charset="0"/>
              </a:rPr>
              <a:t>El sistema permitirá la generación de informes y estadísticas detalladas sobre el desempeño del negocio, lo que facilitará la toma de decisiones y la identificación de oportunidades de mejora. Además, el sistema permitirá llevar un registro actualizado constante por cada mesa del establecimiento, para conocer los productos que se han consumido.</a:t>
            </a:r>
          </a:p>
          <a:p>
            <a:pPr algn="l"/>
            <a:r>
              <a:rPr lang="es-ES" sz="1600" b="0" i="0" dirty="0">
                <a:effectLst/>
                <a:latin typeface="Arial" panose="020B0604020202020204" pitchFamily="34" charset="0"/>
                <a:cs typeface="Arial" panose="020B0604020202020204" pitchFamily="34" charset="0"/>
              </a:rPr>
              <a:t>El proyecto también incluirá la capacitación del personal encargado del manejo del sistema y la asistencia técnica necesaria para garantizar su correcto funcionamiento. El sistema será desarrollado para su uso en un único establecimiento, es decir, el Bar "Bel Ange", y estará disponible para su uso en una sola ubicación física.</a:t>
            </a: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FC5AA1D4-A530-1ACC-3E84-08C59E97D198}"/>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1D5856E1-DD61-B8E0-E25B-238466B1990B}"/>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Instalación </a:t>
            </a:r>
          </a:p>
          <a:p>
            <a:pPr marL="171450" indent="-171450">
              <a:buFont typeface="Arial" panose="020B0604020202020204" pitchFamily="34" charset="0"/>
              <a:buChar char="•"/>
            </a:pPr>
            <a:r>
              <a:rPr lang="es-MX" sz="1400">
                <a:latin typeface="Work Sans Light" pitchFamily="2" charset="77"/>
              </a:rPr>
              <a:t>Configuración del Servidor de Aplicaciones</a:t>
            </a:r>
          </a:p>
          <a:p>
            <a:pPr marL="171450" indent="-171450">
              <a:buFont typeface="Arial" panose="020B0604020202020204" pitchFamily="34" charset="0"/>
              <a:buChar char="•"/>
            </a:pPr>
            <a:r>
              <a:rPr lang="es-MX" sz="1400">
                <a:latin typeface="Work Sans Light" pitchFamily="2" charset="77"/>
              </a:rPr>
              <a:t>Configuración del Servidor de BBDD</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Usuario</a:t>
            </a:r>
          </a:p>
          <a:p>
            <a:pPr marL="171450" indent="-171450">
              <a:buFont typeface="Arial" panose="020B0604020202020204" pitchFamily="34" charset="0"/>
              <a:buChar char="•"/>
            </a:pPr>
            <a:r>
              <a:rPr lang="es-MX" sz="1400">
                <a:latin typeface="Work Sans Light" pitchFamily="2" charset="77"/>
              </a:rPr>
              <a:t>Sistema de Información Web – Remoto</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pic>
        <p:nvPicPr>
          <p:cNvPr id="6" name="Imagen 5">
            <a:extLst>
              <a:ext uri="{FF2B5EF4-FFF2-40B4-BE49-F238E27FC236}">
                <a16:creationId xmlns:a16="http://schemas.microsoft.com/office/drawing/2014/main" id="{A1059C11-163A-2568-E905-54DB515111A9}"/>
              </a:ext>
            </a:extLst>
          </p:cNvPr>
          <p:cNvPicPr>
            <a:picLocks noChangeAspect="1"/>
          </p:cNvPicPr>
          <p:nvPr/>
        </p:nvPicPr>
        <p:blipFill>
          <a:blip r:embed="rId3"/>
          <a:stretch>
            <a:fillRect/>
          </a:stretch>
        </p:blipFill>
        <p:spPr>
          <a:xfrm>
            <a:off x="8865551" y="466744"/>
            <a:ext cx="737593" cy="626796"/>
          </a:xfrm>
          <a:prstGeom prst="rect">
            <a:avLst/>
          </a:prstGeom>
        </p:spPr>
      </p:pic>
      <p:pic>
        <p:nvPicPr>
          <p:cNvPr id="26" name="Imagen 25">
            <a:extLst>
              <a:ext uri="{FF2B5EF4-FFF2-40B4-BE49-F238E27FC236}">
                <a16:creationId xmlns:a16="http://schemas.microsoft.com/office/drawing/2014/main" id="{E58F8192-E1C1-ACFF-EBB0-9A38EC27E672}"/>
              </a:ext>
            </a:extLst>
          </p:cNvPr>
          <p:cNvPicPr>
            <a:picLocks noChangeAspect="1"/>
          </p:cNvPicPr>
          <p:nvPr/>
        </p:nvPicPr>
        <p:blipFill>
          <a:blip r:embed="rId4"/>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431092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939</Words>
  <Application>Microsoft Office PowerPoint</Application>
  <PresentationFormat>Panorámica</PresentationFormat>
  <Paragraphs>89</Paragraphs>
  <Slides>10</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vt:i4>
      </vt:variant>
    </vt:vector>
  </HeadingPairs>
  <TitlesOfParts>
    <vt:vector size="18" baseType="lpstr">
      <vt:lpstr>Arial</vt:lpstr>
      <vt:lpstr>Calibri</vt:lpstr>
      <vt:lpstr>Calibri Light</vt:lpstr>
      <vt:lpstr>Söhne</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SENA</cp:lastModifiedBy>
  <cp:revision>148</cp:revision>
  <dcterms:created xsi:type="dcterms:W3CDTF">2020-10-01T23:51:28Z</dcterms:created>
  <dcterms:modified xsi:type="dcterms:W3CDTF">2023-05-05T23:01:44Z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